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8" r:id="rId3"/>
    <p:sldId id="257" r:id="rId4"/>
    <p:sldId id="258" r:id="rId5"/>
    <p:sldId id="295" r:id="rId6"/>
    <p:sldId id="296" r:id="rId7"/>
    <p:sldId id="259" r:id="rId8"/>
    <p:sldId id="286" r:id="rId9"/>
    <p:sldId id="288" r:id="rId10"/>
    <p:sldId id="289" r:id="rId11"/>
    <p:sldId id="297" r:id="rId12"/>
    <p:sldId id="261" r:id="rId13"/>
    <p:sldId id="291" r:id="rId14"/>
    <p:sldId id="292" r:id="rId15"/>
    <p:sldId id="293" r:id="rId16"/>
    <p:sldId id="262" r:id="rId17"/>
    <p:sldId id="263" r:id="rId18"/>
    <p:sldId id="294" r:id="rId19"/>
  </p:sldIdLst>
  <p:sldSz cx="18288000" cy="10287000"/>
  <p:notesSz cx="6858000" cy="9144000"/>
  <p:embeddedFontLst>
    <p:embeddedFont>
      <p:font typeface="Garamond" panose="02020404030301010803" pitchFamily="18" charset="0"/>
      <p:regular r:id="rId20"/>
      <p:bold r:id="rId21"/>
      <p:italic r:id="rId22"/>
    </p:embeddedFont>
    <p:embeddedFont>
      <p:font typeface="Footlight MT Light" panose="0204060206030A020304" pitchFamily="18" charset="0"/>
      <p:regular r:id="rId23"/>
    </p:embeddedFont>
    <p:embeddedFont>
      <p:font typeface="Century Schoolbook" panose="02040604050505020304" pitchFamily="18" charset="0"/>
      <p:regular r:id="rId24"/>
      <p:bold r:id="rId25"/>
      <p:italic r:id="rId26"/>
      <p:boldItalic r:id="rId27"/>
    </p:embeddedFont>
    <p:embeddedFont>
      <p:font typeface="Modern No. 20" panose="02070704070505020303" pitchFamily="18" charset="0"/>
      <p:regular r:id="rId28"/>
    </p:embeddedFont>
    <p:embeddedFont>
      <p:font typeface="Diwani Letter" panose="02010400000000000000" pitchFamily="2" charset="-78"/>
      <p:regular r:id="rId29"/>
    </p:embeddedFont>
    <p:embeddedFont>
      <p:font typeface="Led Italic Font" panose="02010400000000000000" pitchFamily="2" charset="-78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DD617B-066B-4E6B-9BFE-D23356A55BFD}">
          <p14:sldIdLst>
            <p14:sldId id="256"/>
          </p14:sldIdLst>
        </p14:section>
        <p14:section name="Untitled Section" id="{DBE707CA-38BE-42EC-842A-EFD0F7FDAC64}">
          <p14:sldIdLst>
            <p14:sldId id="298"/>
            <p14:sldId id="257"/>
            <p14:sldId id="258"/>
            <p14:sldId id="295"/>
            <p14:sldId id="296"/>
            <p14:sldId id="259"/>
            <p14:sldId id="286"/>
            <p14:sldId id="288"/>
            <p14:sldId id="289"/>
            <p14:sldId id="297"/>
            <p14:sldId id="261"/>
            <p14:sldId id="291"/>
            <p14:sldId id="292"/>
            <p14:sldId id="293"/>
            <p14:sldId id="262"/>
            <p14:sldId id="26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F62E"/>
    <a:srgbClr val="63D009"/>
    <a:srgbClr val="FF2D2D"/>
    <a:srgbClr val="01B7FF"/>
    <a:srgbClr val="EDFB37"/>
    <a:srgbClr val="FF5200"/>
    <a:srgbClr val="2F3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32" autoAdjust="0"/>
    <p:restoredTop sz="94622" autoAdjust="0"/>
  </p:normalViewPr>
  <p:slideViewPr>
    <p:cSldViewPr>
      <p:cViewPr varScale="1">
        <p:scale>
          <a:sx n="41" d="100"/>
          <a:sy n="41" d="100"/>
        </p:scale>
        <p:origin x="3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sym typeface="+mn-ea"/>
              </a:rPr>
              <a:t>                                                                                         </a:t>
            </a:r>
          </a:p>
          <a:p>
            <a:endParaRPr lang="en-US" sz="4400" b="1" dirty="0">
              <a:solidFill>
                <a:schemeClr val="bg1"/>
              </a:solidFill>
            </a:endParaRPr>
          </a:p>
          <a:p>
            <a:endParaRPr lang="en-US" sz="4400" b="1" dirty="0">
              <a:solidFill>
                <a:schemeClr val="bg1"/>
              </a:solidFill>
            </a:endParaRPr>
          </a:p>
          <a:p>
            <a:endParaRPr lang="en-US" sz="4400" b="1" dirty="0">
              <a:solidFill>
                <a:schemeClr val="bg1"/>
              </a:solidFill>
            </a:endParaRPr>
          </a:p>
          <a:p>
            <a:endParaRPr lang="en-US" sz="4400" b="1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                                   </a:t>
            </a:r>
            <a:r>
              <a:rPr lang="en-US" sz="6000" b="1" dirty="0">
                <a:solidFill>
                  <a:schemeClr val="bg1"/>
                </a:solidFill>
              </a:rPr>
              <a:t>    </a:t>
            </a:r>
            <a:r>
              <a:rPr lang="en-US" sz="6000" b="1" dirty="0" smtClean="0">
                <a:solidFill>
                  <a:schemeClr val="bg1"/>
                </a:solidFill>
                <a:latin typeface="Century Schoolbook" panose="02040604050505020304" pitchFamily="18" charset="0"/>
                <a:sym typeface="+mn-ea"/>
              </a:rPr>
              <a:t>WEB COMMITTEE</a:t>
            </a:r>
            <a:endParaRPr lang="en-US" sz="44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endParaRPr lang="en-US" sz="4400" b="1" dirty="0">
              <a:solidFill>
                <a:schemeClr val="bg1"/>
              </a:solidFill>
            </a:endParaRPr>
          </a:p>
          <a:p>
            <a:endParaRPr lang="en-US" sz="4400" b="1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                                                         </a:t>
            </a:r>
            <a:r>
              <a:rPr lang="en-US" sz="5400" b="1" u="sng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Session (1)</a:t>
            </a:r>
            <a:endParaRPr lang="en-US" sz="5400" b="1" u="sng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152400" y="-3810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410200" y="4305300"/>
            <a:ext cx="7239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10200" y="4457700"/>
            <a:ext cx="723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10200" y="4381500"/>
            <a:ext cx="7239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Client to server model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151513" y="1677249"/>
            <a:ext cx="7229992" cy="2844518"/>
            <a:chOff x="4036858" y="2044125"/>
            <a:chExt cx="10602225" cy="35770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72" b="23973"/>
            <a:stretch/>
          </p:blipFill>
          <p:spPr>
            <a:xfrm>
              <a:off x="4036858" y="2624687"/>
              <a:ext cx="2929942" cy="299653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18" b="24210"/>
            <a:stretch/>
          </p:blipFill>
          <p:spPr>
            <a:xfrm>
              <a:off x="11779949" y="2628900"/>
              <a:ext cx="2859134" cy="2846484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>
              <a:off x="7378749" y="3692473"/>
              <a:ext cx="3620422" cy="3596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/>
            </a:p>
          </p:txBody>
        </p:sp>
        <p:sp>
          <p:nvSpPr>
            <p:cNvPr id="20" name="Right Arrow 19"/>
            <p:cNvSpPr/>
            <p:nvPr/>
          </p:nvSpPr>
          <p:spPr>
            <a:xfrm flipH="1">
              <a:off x="7168092" y="4156923"/>
              <a:ext cx="3620422" cy="3596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80775" y="2142177"/>
              <a:ext cx="1556621" cy="580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Client</a:t>
              </a:r>
              <a:endParaRPr lang="en-US" sz="3200" dirty="0">
                <a:solidFill>
                  <a:schemeClr val="bg1"/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94517" y="4486423"/>
              <a:ext cx="2460316" cy="46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HTTP Response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95127" y="3355277"/>
              <a:ext cx="2259098" cy="46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HTTP Request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466801" y="2044125"/>
              <a:ext cx="1648297" cy="580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Server</a:t>
              </a:r>
              <a:endParaRPr lang="en-US" sz="2400" dirty="0">
                <a:solidFill>
                  <a:schemeClr val="bg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42905" y="2500223"/>
            <a:ext cx="8651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IP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(</a:t>
            </a:r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I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nternet </a:t>
            </a:r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P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rotocol) address : </a:t>
            </a:r>
            <a:endParaRPr lang="en-US" sz="40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61253" y="3403121"/>
            <a:ext cx="8121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set of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rules for communication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over internet (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streaming , send mails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IP address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identifies a network or device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 that connected to internet</a:t>
            </a:r>
            <a:endParaRPr lang="en-US" sz="3600" b="1" dirty="0">
              <a:solidFill>
                <a:schemeClr val="bg1"/>
              </a:solidFill>
              <a:latin typeface="Footlight MT Light" panose="0204060206030A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2905" y="5899731"/>
            <a:ext cx="8196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DNS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(</a:t>
            </a:r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D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omain </a:t>
            </a:r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N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ame </a:t>
            </a:r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S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ystem) : </a:t>
            </a:r>
            <a:endParaRPr lang="en-US" sz="40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61252" y="6802629"/>
            <a:ext cx="10517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Internet system for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converting alphabetical address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(URL)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to numerical IP address</a:t>
            </a:r>
            <a:endParaRPr lang="en-US" sz="3600" b="1" dirty="0">
              <a:solidFill>
                <a:srgbClr val="88F62E"/>
              </a:solidFill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4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26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Activity Time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85" y="1829598"/>
            <a:ext cx="11876115" cy="721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4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HTML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905" y="2500223"/>
            <a:ext cx="4256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What is </a:t>
            </a:r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HTML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?</a:t>
            </a:r>
            <a:endParaRPr lang="en-US" sz="40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1980" y="3334147"/>
            <a:ext cx="12631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HTML</a:t>
            </a: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stands for </a:t>
            </a:r>
            <a:r>
              <a:rPr lang="en-US" sz="3600" b="1" dirty="0">
                <a:solidFill>
                  <a:srgbClr val="88F62E"/>
                </a:solidFill>
                <a:latin typeface="Century Schoolbook" panose="02040604050505020304" pitchFamily="18" charset="0"/>
              </a:rPr>
              <a:t>H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yper </a:t>
            </a:r>
            <a:r>
              <a:rPr lang="en-US" sz="3600" b="1" dirty="0">
                <a:solidFill>
                  <a:srgbClr val="88F62E"/>
                </a:solidFill>
                <a:latin typeface="Century Schoolbook" panose="02040604050505020304" pitchFamily="18" charset="0"/>
              </a:rPr>
              <a:t>T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ext </a:t>
            </a:r>
            <a:r>
              <a:rPr lang="en-US" sz="3600" b="1" dirty="0">
                <a:solidFill>
                  <a:srgbClr val="88F62E"/>
                </a:solidFill>
                <a:latin typeface="Century Schoolbook" panose="02040604050505020304" pitchFamily="18" charset="0"/>
              </a:rPr>
              <a:t>M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arkup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L</a:t>
            </a: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Standard markup </a:t>
            </a: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language for web pages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HTML elements represented by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tags &lt;&gt;</a:t>
            </a:r>
            <a:endParaRPr lang="en-US" sz="3600" b="1" dirty="0">
              <a:solidFill>
                <a:srgbClr val="88F62E"/>
              </a:solidFill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2905" y="5485520"/>
            <a:ext cx="6680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What is </a:t>
            </a:r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HTML element 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?</a:t>
            </a:r>
            <a:endParaRPr lang="en-US" sz="4000" b="1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1980" y="6319444"/>
            <a:ext cx="13850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each HTML element has an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start tag</a:t>
            </a: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and an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end tag </a:t>
            </a: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with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content between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1490" y="7619915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rgbClr val="01B7FF"/>
                </a:solidFill>
                <a:latin typeface="Century Schoolbook" panose="02040604050505020304" pitchFamily="18" charset="0"/>
              </a:rPr>
              <a:t>&lt;</a:t>
            </a:r>
            <a:r>
              <a:rPr lang="en-US" sz="36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start</a:t>
            </a:r>
            <a:r>
              <a:rPr lang="en-US" sz="3600" b="1" dirty="0">
                <a:solidFill>
                  <a:srgbClr val="01B7FF"/>
                </a:solidFill>
                <a:latin typeface="Century Schoolbook" panose="02040604050505020304" pitchFamily="18" charset="0"/>
              </a:rPr>
              <a:t>&gt;</a:t>
            </a:r>
            <a:r>
              <a:rPr lang="en-US" sz="3600" b="1" dirty="0">
                <a:solidFill>
                  <a:prstClr val="white"/>
                </a:solidFill>
                <a:latin typeface="Century Schoolbook" panose="02040604050505020304" pitchFamily="18" charset="0"/>
              </a:rPr>
              <a:t> content </a:t>
            </a:r>
            <a:r>
              <a:rPr lang="en-US" sz="3600" b="1" dirty="0">
                <a:solidFill>
                  <a:srgbClr val="01B7FF"/>
                </a:solidFill>
                <a:latin typeface="Century Schoolbook" panose="02040604050505020304" pitchFamily="18" charset="0"/>
              </a:rPr>
              <a:t>&lt;/</a:t>
            </a:r>
            <a:r>
              <a:rPr lang="en-US" sz="36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end</a:t>
            </a:r>
            <a:r>
              <a:rPr lang="en-US" sz="3600" b="1" dirty="0">
                <a:solidFill>
                  <a:srgbClr val="01B7FF"/>
                </a:solidFill>
                <a:latin typeface="Century Schoolbook" panose="02040604050505020304" pitchFamily="18" charset="0"/>
              </a:rPr>
              <a:t>&gt;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922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HTML </a:t>
            </a:r>
            <a:r>
              <a:rPr lang="en-US" sz="5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page structure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905" y="2500223"/>
            <a:ext cx="882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Essential </a:t>
            </a:r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HTML 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page structure :</a:t>
            </a:r>
            <a:endParaRPr lang="en-US" sz="40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1980" y="3334147"/>
            <a:ext cx="12631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sz="36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sz="3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3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 </a:t>
            </a:r>
            <a:r>
              <a:rPr lang="en-US" sz="3600" b="1" dirty="0" smtClean="0">
                <a:solidFill>
                  <a:srgbClr val="808080"/>
                </a:solidFill>
                <a:latin typeface="Footlight MT Light" panose="0204060206030A020304" pitchFamily="18" charset="0"/>
              </a:rPr>
              <a:t>: 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defines this document for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hTML5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57220" y="4035187"/>
            <a:ext cx="12768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3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36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3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sz="36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sz="3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36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the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root element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of an HTML page  		  and </a:t>
            </a:r>
            <a:r>
              <a:rPr lang="en-US" sz="3600" b="1" dirty="0" err="1" smtClean="0">
                <a:solidFill>
                  <a:srgbClr val="63D009"/>
                </a:solidFill>
                <a:latin typeface="Footlight MT Light" panose="0204060206030A020304" pitchFamily="18" charset="0"/>
              </a:rPr>
              <a:t>lang</a:t>
            </a:r>
            <a:r>
              <a:rPr lang="en-US" sz="3600" b="1" dirty="0" smtClean="0">
                <a:solidFill>
                  <a:srgbClr val="63D009"/>
                </a:solidFill>
                <a:latin typeface="Footlight MT Light" panose="0204060206030A020304" pitchFamily="18" charset="0"/>
              </a:rPr>
              <a:t> attribute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stands for the language of the document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41980" y="5315617"/>
            <a:ext cx="1263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36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3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3600" b="1" dirty="0" smtClean="0">
                <a:solidFill>
                  <a:srgbClr val="808080"/>
                </a:solidFill>
                <a:latin typeface="Footlight MT Light" panose="0204060206030A020304" pitchFamily="18" charset="0"/>
              </a:rPr>
              <a:t>: 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define head section in html contains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meta tags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,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links files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 ,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title of web page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41980" y="7526458"/>
            <a:ext cx="1263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36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3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 :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define body section in html which carry the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visible content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in web page</a:t>
            </a:r>
            <a:endParaRPr lang="en-US" sz="3600" b="1" dirty="0" smtClean="0">
              <a:solidFill>
                <a:srgbClr val="88F62E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41980" y="6636597"/>
            <a:ext cx="12631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3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3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 :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the </a:t>
            </a:r>
            <a:r>
              <a:rPr lang="en-US" sz="3600" b="1" dirty="0" smtClean="0">
                <a:solidFill>
                  <a:srgbClr val="88F62E"/>
                </a:solidFill>
                <a:latin typeface="Footlight MT Light" panose="0204060206030A020304" pitchFamily="18" charset="0"/>
              </a:rPr>
              <a:t>name of web page</a:t>
            </a:r>
          </a:p>
        </p:txBody>
      </p:sp>
    </p:spTree>
    <p:extLst>
      <p:ext uri="{BB962C8B-B14F-4D97-AF65-F5344CB8AC3E}">
        <p14:creationId xmlns:p14="http://schemas.microsoft.com/office/powerpoint/2010/main" val="3525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7" grpId="0"/>
      <p:bldP spid="18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1021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Meta Element &amp; attributes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905" y="2500223"/>
            <a:ext cx="6296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Meta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element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sz="4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 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:</a:t>
            </a:r>
            <a:endParaRPr lang="en-US" sz="4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7747" y="3336941"/>
            <a:ext cx="14144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defines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metadata </a:t>
            </a: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( “ information about data”) 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about an </a:t>
            </a: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HTML document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8685" y="4857969"/>
            <a:ext cx="14144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Metadata is not displayed on web page but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machine </a:t>
            </a:r>
            <a:r>
              <a:rPr lang="en-US" sz="3600" b="1" dirty="0" err="1" smtClean="0">
                <a:solidFill>
                  <a:srgbClr val="88F62E"/>
                </a:solidFill>
                <a:latin typeface="Century Schoolbook" panose="02040604050505020304" pitchFamily="18" charset="0"/>
              </a:rPr>
              <a:t>parsable</a:t>
            </a:r>
            <a:endParaRPr lang="en-US" sz="3600" b="1" dirty="0" smtClean="0">
              <a:solidFill>
                <a:srgbClr val="88F62E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1021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Meta Element &amp; attributes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905" y="2500223"/>
            <a:ext cx="7286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Meta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element attributes:</a:t>
            </a:r>
            <a:endParaRPr lang="en-US" sz="4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7747" y="3336941"/>
            <a:ext cx="14144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sz="36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UTF-8“ 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: 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Specifies the </a:t>
            </a:r>
            <a:r>
              <a:rPr lang="en-US" sz="3600" b="1" dirty="0">
                <a:solidFill>
                  <a:srgbClr val="88F62E"/>
                </a:solidFill>
                <a:latin typeface="Century Schoolbook" panose="02040604050505020304" pitchFamily="18" charset="0"/>
              </a:rPr>
              <a:t>character encoding 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for the HTML document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7747" y="4666102"/>
            <a:ext cx="14144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36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"viewport</a:t>
            </a:r>
            <a:r>
              <a:rPr lang="en-US" sz="3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": 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Specifies a </a:t>
            </a:r>
            <a:r>
              <a:rPr lang="en-US" sz="3600" b="1" dirty="0">
                <a:solidFill>
                  <a:srgbClr val="88F62E"/>
                </a:solidFill>
                <a:latin typeface="Century Schoolbook" panose="02040604050505020304" pitchFamily="18" charset="0"/>
              </a:rPr>
              <a:t>name for the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metadata </a:t>
            </a: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and </a:t>
            </a:r>
            <a:r>
              <a:rPr lang="en-US" sz="3600" b="1" dirty="0" smtClean="0">
                <a:solidFill>
                  <a:srgbClr val="88F62E"/>
                </a:solidFill>
                <a:latin typeface="Century Schoolbook" panose="02040604050505020304" pitchFamily="18" charset="0"/>
              </a:rPr>
              <a:t>Viewport</a:t>
            </a:r>
            <a:r>
              <a:rPr lang="en-US" sz="36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 is to make website look good in all devices</a:t>
            </a:r>
            <a:endParaRPr lang="en-US" sz="36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7746" y="6147390"/>
            <a:ext cx="14144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sz="36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width=device-width":</a:t>
            </a:r>
            <a:r>
              <a:rPr lang="en-US" sz="36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Specifies </a:t>
            </a:r>
            <a:r>
              <a:rPr lang="en-US" sz="3600" b="1" dirty="0">
                <a:solidFill>
                  <a:srgbClr val="88F62E"/>
                </a:solidFill>
                <a:latin typeface="Century Schoolbook" panose="02040604050505020304" pitchFamily="18" charset="0"/>
              </a:rPr>
              <a:t>the value 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associated with the </a:t>
            </a:r>
            <a:r>
              <a:rPr lang="en-US" sz="3600" b="1" dirty="0">
                <a:solidFill>
                  <a:srgbClr val="88F62E"/>
                </a:solidFill>
                <a:latin typeface="Century Schoolbook" panose="02040604050505020304" pitchFamily="18" charset="0"/>
              </a:rPr>
              <a:t>http-</a:t>
            </a:r>
            <a:r>
              <a:rPr lang="en-US" sz="3600" b="1" dirty="0" err="1">
                <a:solidFill>
                  <a:srgbClr val="88F62E"/>
                </a:solidFill>
                <a:latin typeface="Century Schoolbook" panose="02040604050505020304" pitchFamily="18" charset="0"/>
              </a:rPr>
              <a:t>equiv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 or </a:t>
            </a:r>
            <a:r>
              <a:rPr lang="en-US" sz="3600" b="1" dirty="0">
                <a:solidFill>
                  <a:srgbClr val="88F62E"/>
                </a:solidFill>
                <a:latin typeface="Century Schoolbook" panose="02040604050505020304" pitchFamily="18" charset="0"/>
              </a:rPr>
              <a:t>name attribute</a:t>
            </a:r>
          </a:p>
        </p:txBody>
      </p:sp>
    </p:spTree>
    <p:extLst>
      <p:ext uri="{BB962C8B-B14F-4D97-AF65-F5344CB8AC3E}">
        <p14:creationId xmlns:p14="http://schemas.microsoft.com/office/powerpoint/2010/main" val="45104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8" name="Straight Connector 7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72200" y="457200"/>
            <a:ext cx="1021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Vs installation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2371492"/>
            <a:ext cx="10802908" cy="5544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196071"/>
            <a:ext cx="3133660" cy="23472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021151"/>
            <a:ext cx="7286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Visual studio code 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1021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HTML vocabulary 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905" y="2500223"/>
            <a:ext cx="7286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HTML 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Headings:</a:t>
            </a:r>
            <a:endParaRPr lang="en-US" sz="4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7747" y="3336941"/>
            <a:ext cx="1414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From</a:t>
            </a:r>
            <a:r>
              <a:rPr lang="en-US" sz="3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&lt;h1&gt; 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to</a:t>
            </a:r>
            <a:r>
              <a:rPr lang="en-US" sz="3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&lt;h6&gt; </a:t>
            </a:r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tags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5055" r="6892"/>
          <a:stretch/>
        </p:blipFill>
        <p:spPr>
          <a:xfrm>
            <a:off x="9113520" y="2449668"/>
            <a:ext cx="7315200" cy="25913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2905" y="5298144"/>
            <a:ext cx="10713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HTML 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Paragraph , Break &amp; Horizontal </a:t>
            </a:r>
            <a:endParaRPr lang="en-US" sz="4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6305410"/>
            <a:ext cx="9069709" cy="2629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43000" y="3390900"/>
            <a:ext cx="15849600" cy="205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48698"/>
            <a:ext cx="11495313" cy="64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48200" y="447715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Intro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9839" y="2185362"/>
            <a:ext cx="6623473" cy="608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09309" y="2227269"/>
            <a:ext cx="6623473" cy="608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69854" y="2663905"/>
            <a:ext cx="883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Modern No. 20" panose="02070704070505020303" pitchFamily="18" charset="0"/>
              </a:rPr>
              <a:t>Who am I ?</a:t>
            </a:r>
            <a:endParaRPr lang="en-US" sz="8000" dirty="0">
              <a:solidFill>
                <a:schemeClr val="bg1"/>
              </a:solidFill>
              <a:latin typeface="Modern No. 20" panose="0207070407050502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69854" y="4650573"/>
            <a:ext cx="883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Modern No. 20" panose="02070704070505020303" pitchFamily="18" charset="0"/>
              </a:rPr>
              <a:t>Who are you?</a:t>
            </a:r>
            <a:endParaRPr lang="en-US" sz="8000" dirty="0">
              <a:solidFill>
                <a:schemeClr val="bg1"/>
              </a:solidFill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9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7" name="Straight Connector 6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72200" y="457200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Topics of day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709" y="2327286"/>
            <a:ext cx="13106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800" b="1" dirty="0" smtClean="0">
                <a:solidFill>
                  <a:schemeClr val="bg1"/>
                </a:solidFill>
                <a:latin typeface="Garamond" panose="02020404030301010803" pitchFamily="18" charset="0"/>
                <a:cs typeface="Led Italic Font" panose="02010400000000000000" pitchFamily="2" charset="-78"/>
              </a:rPr>
              <a:t>The </a:t>
            </a:r>
            <a:r>
              <a:rPr lang="en-US" sz="3800" b="1" dirty="0">
                <a:solidFill>
                  <a:schemeClr val="bg1"/>
                </a:solidFill>
                <a:latin typeface="Garamond" panose="02020404030301010803" pitchFamily="18" charset="0"/>
                <a:cs typeface="Led Italic Font" panose="02010400000000000000" pitchFamily="2" charset="-78"/>
              </a:rPr>
              <a:t>difference between frontend and </a:t>
            </a:r>
            <a:r>
              <a:rPr lang="en-US" sz="3800" b="1" dirty="0" smtClean="0">
                <a:solidFill>
                  <a:schemeClr val="bg1"/>
                </a:solidFill>
                <a:latin typeface="Garamond" panose="02020404030301010803" pitchFamily="18" charset="0"/>
                <a:cs typeface="Led Italic Font" panose="02010400000000000000" pitchFamily="2" charset="-78"/>
              </a:rPr>
              <a:t>backend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155" y="3193437"/>
            <a:ext cx="13106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800" b="1" dirty="0">
                <a:solidFill>
                  <a:schemeClr val="bg1"/>
                </a:solidFill>
                <a:latin typeface="Garamond" panose="02020404030301010803" pitchFamily="18" charset="0"/>
                <a:cs typeface="Led Italic Font" panose="02010400000000000000" pitchFamily="2" charset="-78"/>
              </a:rPr>
              <a:t>Basics of any website ( URL , HTTP&amp;HTTPS , WWW 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1155" y="3975458"/>
            <a:ext cx="13106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800" b="1" dirty="0">
                <a:solidFill>
                  <a:schemeClr val="bg1"/>
                </a:solidFill>
                <a:latin typeface="Garamond" panose="02020404030301010803" pitchFamily="18" charset="0"/>
                <a:cs typeface="Led Italic Font" panose="02010400000000000000" pitchFamily="2" charset="-78"/>
              </a:rPr>
              <a:t>Client to server model ( Request/ Response , IP , DNS)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197" y="4812726"/>
            <a:ext cx="13106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800" b="1" dirty="0">
                <a:solidFill>
                  <a:schemeClr val="bg1"/>
                </a:solidFill>
                <a:latin typeface="Garamond" panose="02020404030301010803" pitchFamily="18" charset="0"/>
                <a:cs typeface="Led Italic Font" panose="02010400000000000000" pitchFamily="2" charset="-78"/>
              </a:rPr>
              <a:t>HTML definition and structure page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7197" y="7028405"/>
            <a:ext cx="13106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800" b="1" dirty="0">
                <a:solidFill>
                  <a:schemeClr val="bg1"/>
                </a:solidFill>
                <a:latin typeface="Garamond" panose="02020404030301010803" pitchFamily="18" charset="0"/>
                <a:cs typeface="Led Italic Font" panose="02010400000000000000" pitchFamily="2" charset="-78"/>
              </a:rPr>
              <a:t>HTML Basic vocabulary : headings , paragraph , Break , horizontal line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709" y="6292840"/>
            <a:ext cx="13106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800" b="1" dirty="0">
                <a:solidFill>
                  <a:schemeClr val="bg1"/>
                </a:solidFill>
                <a:latin typeface="Garamond" panose="02020404030301010803" pitchFamily="18" charset="0"/>
                <a:cs typeface="Led Italic Font" panose="02010400000000000000" pitchFamily="2" charset="-78"/>
              </a:rPr>
              <a:t>VS code installation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709" y="5555769"/>
            <a:ext cx="13106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800" b="1" dirty="0">
                <a:solidFill>
                  <a:schemeClr val="bg1"/>
                </a:solidFill>
                <a:latin typeface="Garamond" panose="02020404030301010803" pitchFamily="18" charset="0"/>
                <a:cs typeface="Led Italic Font" panose="02010400000000000000" pitchFamily="2" charset="-78"/>
              </a:rPr>
              <a:t>Meta elements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79804" y="236472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Frontend vs Backend 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9839" y="2185362"/>
            <a:ext cx="6623473" cy="608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362"/>
            <a:ext cx="6925425" cy="34247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7964" y="5456928"/>
            <a:ext cx="524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88F62E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User </a:t>
            </a:r>
            <a:r>
              <a:rPr lang="en-US" sz="4800" b="1" dirty="0" smtClean="0">
                <a:solidFill>
                  <a:srgbClr val="88F62E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interface</a:t>
            </a:r>
            <a:endParaRPr lang="en-US" sz="4800" b="1" dirty="0">
              <a:solidFill>
                <a:srgbClr val="88F62E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96812" y="6396319"/>
            <a:ext cx="59572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What human / user interact directly with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Buttons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Programs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Websites </a:t>
            </a:r>
            <a:endParaRPr lang="en-US" sz="3200" b="1" dirty="0">
              <a:solidFill>
                <a:schemeClr val="bg1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45866" y="4581547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>
                <a:solidFill>
                  <a:srgbClr val="EDF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VS</a:t>
            </a:r>
            <a:endParaRPr lang="en-US" b="1" i="1" dirty="0">
              <a:solidFill>
                <a:srgbClr val="EDFB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anose="0204060206030A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09309" y="2227269"/>
            <a:ext cx="6623473" cy="608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527434" y="5498835"/>
            <a:ext cx="524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88F62E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Program</a:t>
            </a:r>
            <a:r>
              <a:rPr lang="en-US" sz="4400" b="1" dirty="0" smtClean="0">
                <a:solidFill>
                  <a:srgbClr val="88F62E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code</a:t>
            </a:r>
            <a:endParaRPr lang="en-US" sz="4400" b="1" dirty="0">
              <a:solidFill>
                <a:srgbClr val="88F62E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66282" y="6438226"/>
            <a:ext cx="506143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Logic of program (how program works)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Functions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err="1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Authentcation</a:t>
            </a:r>
            <a:r>
              <a:rPr lang="en-US" sz="3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83" y="1829598"/>
            <a:ext cx="6009617" cy="3822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build="p"/>
      <p:bldP spid="19" grpId="0"/>
      <p:bldP spid="25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79804" y="236472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Frontend vs Backend 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9839" y="2185362"/>
            <a:ext cx="6623473" cy="608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362"/>
            <a:ext cx="6925425" cy="34247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7964" y="5456928"/>
            <a:ext cx="524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88F62E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Components</a:t>
            </a:r>
            <a:endParaRPr lang="en-US" sz="4400" b="1" dirty="0">
              <a:solidFill>
                <a:srgbClr val="88F62E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96812" y="6396319"/>
            <a:ext cx="5957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Html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CSS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JavaScript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45866" y="4581547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>
                <a:solidFill>
                  <a:srgbClr val="EDF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VS</a:t>
            </a:r>
            <a:endParaRPr lang="en-US" b="1" i="1" dirty="0">
              <a:solidFill>
                <a:srgbClr val="EDFB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anose="0204060206030A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09309" y="2227269"/>
            <a:ext cx="6623473" cy="608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527434" y="5498835"/>
            <a:ext cx="524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88F62E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handles</a:t>
            </a:r>
            <a:endParaRPr lang="en-US" sz="4400" b="1" dirty="0">
              <a:solidFill>
                <a:srgbClr val="88F62E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66282" y="6438226"/>
            <a:ext cx="5061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Database interactions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Server configurations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Server-side languages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83" y="1829598"/>
            <a:ext cx="6009617" cy="3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79804" y="236472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Frontend vs Backend 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9839" y="2185362"/>
            <a:ext cx="6623473" cy="608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362"/>
            <a:ext cx="6925425" cy="34247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7964" y="5456928"/>
            <a:ext cx="524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88F62E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Runs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02681" y="6417334"/>
            <a:ext cx="5957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on browsers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45866" y="4581547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>
                <a:solidFill>
                  <a:srgbClr val="EDFB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</a:rPr>
              <a:t>VS</a:t>
            </a:r>
            <a:endParaRPr lang="en-US" b="1" i="1" dirty="0">
              <a:solidFill>
                <a:srgbClr val="EDFB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otlight MT Light" panose="0204060206030A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09309" y="2227269"/>
            <a:ext cx="6623473" cy="608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527434" y="5498835"/>
            <a:ext cx="524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88F62E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Runs</a:t>
            </a:r>
            <a:endParaRPr lang="en-US" sz="4400" b="1" dirty="0">
              <a:solidFill>
                <a:srgbClr val="88F62E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12710" y="6317790"/>
            <a:ext cx="506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On servers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83" y="1829598"/>
            <a:ext cx="6009617" cy="3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Basics of any website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0682" y="2213037"/>
            <a:ext cx="8483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URL</a:t>
            </a:r>
            <a:r>
              <a:rPr lang="en-US" sz="4400" b="1" dirty="0" smtClean="0">
                <a:solidFill>
                  <a:srgbClr val="FF52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(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U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niform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R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esource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L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ocator) :</a:t>
            </a:r>
            <a:endParaRPr lang="en-US" sz="4400" b="1" dirty="0">
              <a:solidFill>
                <a:srgbClr val="FF5200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800" y="3431546"/>
            <a:ext cx="1409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Web address of a given unique resource on the web , each URL points to unique components as  HTML pages , CSS document , </a:t>
            </a:r>
            <a:r>
              <a:rPr lang="en-US" sz="3200" dirty="0" err="1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img</a:t>
            </a:r>
            <a:r>
              <a:rPr lang="en-US" sz="3200" dirty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…</a:t>
            </a:r>
            <a:r>
              <a:rPr lang="en-US" sz="3200" dirty="0" err="1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etc</a:t>
            </a:r>
            <a:endParaRPr lang="en-US" sz="3200" dirty="0" smtClean="0">
              <a:solidFill>
                <a:schemeClr val="bg1"/>
              </a:solidFill>
              <a:latin typeface="Footlight MT Light" panose="0204060206030A020304" pitchFamily="18" charset="0"/>
              <a:cs typeface="Diwani Letter" panose="020104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82689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88F62E"/>
                </a:solidFill>
                <a:latin typeface="Century Schoolbook" panose="02040604050505020304" pitchFamily="18" charset="0"/>
                <a:cs typeface="Diwani Letter" panose="02010400000000000000" pitchFamily="2" charset="-78"/>
              </a:rPr>
              <a:t>https://</a:t>
            </a:r>
            <a:r>
              <a:rPr lang="en-US" sz="3600" dirty="0" smtClean="0">
                <a:solidFill>
                  <a:srgbClr val="88F62E"/>
                </a:solidFill>
                <a:latin typeface="Century Schoolbook" panose="02040604050505020304" pitchFamily="18" charset="0"/>
                <a:cs typeface="Diwani Letter" panose="02010400000000000000" pitchFamily="2" charset="-78"/>
              </a:rPr>
              <a:t>www.google.com</a:t>
            </a:r>
            <a:endParaRPr lang="en-US" sz="3600" dirty="0">
              <a:solidFill>
                <a:srgbClr val="88F62E"/>
              </a:solidFill>
              <a:latin typeface="Century Schoolbook" panose="02040604050505020304" pitchFamily="18" charset="0"/>
              <a:cs typeface="Diwani Letter" panose="02010400000000000000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766398"/>
            <a:ext cx="8483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What does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URL</a:t>
            </a:r>
            <a:r>
              <a:rPr lang="en-US" sz="4400" b="1" dirty="0" smtClean="0">
                <a:solidFill>
                  <a:srgbClr val="FF52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Formed of :</a:t>
            </a:r>
            <a:endParaRPr lang="en-US" sz="4400" b="1" dirty="0">
              <a:solidFill>
                <a:srgbClr val="FF5200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Basics of any website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5638" y="2213037"/>
            <a:ext cx="9473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1.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http</a:t>
            </a:r>
            <a:r>
              <a:rPr lang="en-US" sz="4400" b="1" dirty="0" smtClean="0">
                <a:solidFill>
                  <a:srgbClr val="FF52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(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H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ypertext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T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ransfer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P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rotocol) :</a:t>
            </a:r>
            <a:endParaRPr lang="en-US" sz="4400" b="1" dirty="0">
              <a:solidFill>
                <a:srgbClr val="FF5200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4960" y="3310526"/>
            <a:ext cx="140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Standard language used to communicate between web browser and website servers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77518" y="4936714"/>
            <a:ext cx="9473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2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.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www</a:t>
            </a:r>
            <a:r>
              <a:rPr lang="en-US" sz="4400" b="1" dirty="0" smtClean="0">
                <a:solidFill>
                  <a:srgbClr val="FF52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(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W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orld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W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ide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W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eb) :</a:t>
            </a:r>
            <a:endParaRPr lang="en-US" sz="4400" b="1" dirty="0">
              <a:solidFill>
                <a:srgbClr val="FF5200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7820" y="5715741"/>
            <a:ext cx="140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Used mostly as prefix , indicates that a given website users HTTP to communicate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2082" y="6517606"/>
            <a:ext cx="9473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3.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.com</a:t>
            </a:r>
            <a:r>
              <a:rPr lang="en-US" sz="4400" b="1" dirty="0" smtClean="0">
                <a:solidFill>
                  <a:srgbClr val="FF52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( stands for </a:t>
            </a:r>
            <a:r>
              <a:rPr lang="en-US" sz="44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C</a:t>
            </a:r>
            <a:r>
              <a:rPr lang="en-US" sz="44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Led Italic Font" panose="02010400000000000000" pitchFamily="2" charset="-78"/>
              </a:rPr>
              <a:t>ommercial ) :</a:t>
            </a:r>
            <a:endParaRPr lang="en-US" sz="4400" b="1" dirty="0">
              <a:solidFill>
                <a:srgbClr val="FF5200"/>
              </a:solidFill>
              <a:latin typeface="Footlight MT Light" panose="0204060206030A020304" pitchFamily="18" charset="0"/>
              <a:cs typeface="Led Italic Font" panose="02010400000000000000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960" y="7504137"/>
            <a:ext cx="14097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Doesn’t need necessarily have to have commercial purpose , can use other domains  instead like </a:t>
            </a:r>
            <a:r>
              <a:rPr lang="en-US" sz="3400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( </a:t>
            </a:r>
            <a:r>
              <a:rPr lang="en-US" sz="3400" dirty="0" smtClean="0">
                <a:solidFill>
                  <a:srgbClr val="FF0000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.org</a:t>
            </a:r>
            <a:r>
              <a:rPr lang="en-US" sz="3400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 , </a:t>
            </a:r>
            <a:r>
              <a:rPr lang="en-US" sz="3400" dirty="0" smtClean="0">
                <a:solidFill>
                  <a:srgbClr val="FF0000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.</a:t>
            </a:r>
            <a:r>
              <a:rPr lang="en-US" sz="3400" dirty="0" err="1" smtClean="0">
                <a:solidFill>
                  <a:srgbClr val="FF0000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edu</a:t>
            </a:r>
            <a:r>
              <a:rPr lang="en-US" sz="3400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  , </a:t>
            </a:r>
            <a:r>
              <a:rPr lang="en-US" sz="3400" dirty="0" smtClean="0">
                <a:solidFill>
                  <a:srgbClr val="FF0000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.</a:t>
            </a:r>
            <a:r>
              <a:rPr lang="en-US" sz="3400" dirty="0" err="1" smtClean="0">
                <a:solidFill>
                  <a:srgbClr val="FF0000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gov</a:t>
            </a:r>
            <a:r>
              <a:rPr lang="en-US" sz="3400" dirty="0" smtClean="0">
                <a:solidFill>
                  <a:srgbClr val="FF0000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 </a:t>
            </a:r>
            <a:r>
              <a:rPr lang="en-US" sz="3400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71600" y="4067036"/>
            <a:ext cx="140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EDFB37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NOTE : </a:t>
            </a:r>
            <a:r>
              <a:rPr lang="en-US" sz="32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  <a:sym typeface="Wingdings" panose="05000000000000000000" pitchFamily="2" charset="2"/>
              </a:rPr>
              <a:t>http</a:t>
            </a:r>
            <a:r>
              <a:rPr lang="en-US" sz="32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Diwani Letter" panose="02010400000000000000" pitchFamily="2" charset="-78"/>
                <a:sym typeface="Wingdings" panose="05000000000000000000" pitchFamily="2" charset="2"/>
              </a:rPr>
              <a:t>s </a:t>
            </a:r>
            <a:r>
              <a:rPr lang="en-US" sz="32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  <a:sym typeface="Wingdings" panose="05000000000000000000" pitchFamily="2" charset="2"/>
              </a:rPr>
              <a:t>:</a:t>
            </a:r>
            <a:r>
              <a:rPr lang="en-US" sz="3200" b="1" dirty="0" smtClean="0">
                <a:solidFill>
                  <a:srgbClr val="FF0000"/>
                </a:solidFill>
                <a:latin typeface="Footlight MT Light" panose="0204060206030A020304" pitchFamily="18" charset="0"/>
                <a:cs typeface="Diwani Letter" panose="02010400000000000000" pitchFamily="2" charset="-78"/>
                <a:sym typeface="Wingdings" panose="05000000000000000000" pitchFamily="2" charset="2"/>
              </a:rPr>
              <a:t>  </a:t>
            </a:r>
            <a:r>
              <a:rPr lang="en-US" sz="3200" b="1" dirty="0" smtClean="0">
                <a:solidFill>
                  <a:srgbClr val="EDFB37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Footlight MT Light" panose="0204060206030A020304" pitchFamily="18" charset="0"/>
                <a:cs typeface="Diwani Letter" panose="02010400000000000000" pitchFamily="2" charset="-78"/>
              </a:rPr>
              <a:t>provides more security </a:t>
            </a:r>
          </a:p>
        </p:txBody>
      </p:sp>
    </p:spTree>
    <p:extLst>
      <p:ext uri="{BB962C8B-B14F-4D97-AF65-F5344CB8AC3E}">
        <p14:creationId xmlns:p14="http://schemas.microsoft.com/office/powerpoint/2010/main" val="383701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602597" cy="1829598"/>
          </a:xfrm>
          <a:custGeom>
            <a:avLst/>
            <a:gdLst/>
            <a:ahLst/>
            <a:cxnLst/>
            <a:rect l="l" t="t" r="r" b="b"/>
            <a:pathLst>
              <a:path w="5602597" h="1829598">
                <a:moveTo>
                  <a:pt x="0" y="0"/>
                </a:moveTo>
                <a:lnTo>
                  <a:pt x="5602597" y="0"/>
                </a:lnTo>
                <a:lnTo>
                  <a:pt x="5602597" y="1829598"/>
                </a:lnTo>
                <a:lnTo>
                  <a:pt x="0" y="182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01885" y="9493769"/>
            <a:ext cx="13084230" cy="793231"/>
          </a:xfrm>
          <a:custGeom>
            <a:avLst/>
            <a:gdLst/>
            <a:ahLst/>
            <a:cxnLst/>
            <a:rect l="l" t="t" r="r" b="b"/>
            <a:pathLst>
              <a:path w="13084230" h="793231">
                <a:moveTo>
                  <a:pt x="0" y="0"/>
                </a:moveTo>
                <a:lnTo>
                  <a:pt x="13084230" y="0"/>
                </a:lnTo>
                <a:lnTo>
                  <a:pt x="13084230" y="793231"/>
                </a:lnTo>
                <a:lnTo>
                  <a:pt x="0" y="79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0064">
            <a:off x="14504354" y="1347037"/>
            <a:ext cx="8392311" cy="11566263"/>
          </a:xfrm>
          <a:custGeom>
            <a:avLst/>
            <a:gdLst/>
            <a:ahLst/>
            <a:cxnLst/>
            <a:rect l="l" t="t" r="r" b="b"/>
            <a:pathLst>
              <a:path w="8392311" h="11566263">
                <a:moveTo>
                  <a:pt x="0" y="0"/>
                </a:moveTo>
                <a:lnTo>
                  <a:pt x="8392311" y="0"/>
                </a:lnTo>
                <a:lnTo>
                  <a:pt x="8392311" y="11566263"/>
                </a:lnTo>
                <a:lnTo>
                  <a:pt x="0" y="11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-7625" r="-7625"/>
            </a:stretch>
          </a:blipFill>
        </p:spPr>
      </p:sp>
      <p:cxnSp>
        <p:nvCxnSpPr>
          <p:cNvPr id="6" name="Straight Connector 5"/>
          <p:cNvCxnSpPr/>
          <p:nvPr/>
        </p:nvCxnSpPr>
        <p:spPr>
          <a:xfrm>
            <a:off x="5791200" y="419100"/>
            <a:ext cx="0" cy="1066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4572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Client to server model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72" b="23973"/>
          <a:stretch/>
        </p:blipFill>
        <p:spPr>
          <a:xfrm>
            <a:off x="3788574" y="2628900"/>
            <a:ext cx="3221826" cy="32950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8" b="24210"/>
          <a:stretch/>
        </p:blipFill>
        <p:spPr>
          <a:xfrm>
            <a:off x="11734338" y="2628900"/>
            <a:ext cx="2904745" cy="289189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171599" y="3695700"/>
            <a:ext cx="3953601" cy="359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</p:txBody>
      </p:sp>
      <p:sp>
        <p:nvSpPr>
          <p:cNvPr id="20" name="Right Arrow 19"/>
          <p:cNvSpPr/>
          <p:nvPr/>
        </p:nvSpPr>
        <p:spPr>
          <a:xfrm flipH="1">
            <a:off x="7154927" y="4163566"/>
            <a:ext cx="3953601" cy="359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815738" y="2161395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 Schoolbook" panose="02040604050505020304" pitchFamily="18" charset="0"/>
              </a:rPr>
              <a:t>Client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95128" y="4488685"/>
            <a:ext cx="2174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 Response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96105" y="3426075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 Request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66801" y="2044125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Server</a:t>
            </a:r>
            <a:endParaRPr lang="en-US" sz="24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4632" y="6217094"/>
            <a:ext cx="885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What is the </a:t>
            </a:r>
            <a:r>
              <a:rPr lang="en-US" sz="4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Request / Response</a:t>
            </a:r>
            <a:r>
              <a:rPr lang="en-US" sz="4000" b="1" dirty="0" smtClean="0">
                <a:solidFill>
                  <a:schemeClr val="bg1"/>
                </a:solidFill>
                <a:latin typeface="Century Schoolbook" panose="02040604050505020304" pitchFamily="18" charset="0"/>
              </a:rPr>
              <a:t>? </a:t>
            </a:r>
            <a:endParaRPr lang="en-US" sz="40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9200" y="7124104"/>
            <a:ext cx="1485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FF0000"/>
                </a:solidFill>
                <a:latin typeface="Footlight MT Light" panose="0204060206030A020304" pitchFamily="18" charset="0"/>
              </a:rPr>
              <a:t>Request :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message that arrives to server for request something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FF0000"/>
                </a:solidFill>
                <a:latin typeface="Footlight MT Light" panose="0204060206030A020304" pitchFamily="18" charset="0"/>
              </a:rPr>
              <a:t>Response  </a:t>
            </a:r>
            <a:r>
              <a:rPr lang="en-US" sz="3600" b="1" dirty="0">
                <a:solidFill>
                  <a:srgbClr val="FF0000"/>
                </a:solidFill>
                <a:latin typeface="Footlight MT Light" panose="0204060206030A020304" pitchFamily="18" charset="0"/>
              </a:rPr>
              <a:t>: </a:t>
            </a:r>
            <a:r>
              <a:rPr lang="en-US" sz="36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message that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sends from </a:t>
            </a:r>
            <a:r>
              <a:rPr lang="en-US" sz="36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server </a:t>
            </a:r>
            <a:r>
              <a:rPr lang="en-US" sz="3600" b="1" dirty="0" smtClean="0">
                <a:solidFill>
                  <a:schemeClr val="bg1"/>
                </a:solidFill>
                <a:latin typeface="Footlight MT Light" panose="0204060206030A020304" pitchFamily="18" charset="0"/>
              </a:rPr>
              <a:t>to client for </a:t>
            </a:r>
            <a:r>
              <a:rPr lang="en-US" sz="36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request something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8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20" grpId="0" animBg="1"/>
      <p:bldP spid="14" grpId="0"/>
      <p:bldP spid="21" grpId="0"/>
      <p:bldP spid="22" grpId="0"/>
      <p:bldP spid="23" grpId="0"/>
      <p:bldP spid="15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626</Words>
  <Application>Microsoft Office PowerPoint</Application>
  <PresentationFormat>Custom</PresentationFormat>
  <Paragraphs>110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Garamond</vt:lpstr>
      <vt:lpstr>Footlight MT Light</vt:lpstr>
      <vt:lpstr>Century Schoolbook</vt:lpstr>
      <vt:lpstr>Modern No. 20</vt:lpstr>
      <vt:lpstr>Diwani Letter</vt:lpstr>
      <vt:lpstr>Led Italic Font</vt:lpstr>
      <vt:lpstr>Consolas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Grey Monocrome Business Company Presentation</dc:title>
  <dc:creator>hp</dc:creator>
  <cp:lastModifiedBy>hp</cp:lastModifiedBy>
  <cp:revision>41</cp:revision>
  <dcterms:created xsi:type="dcterms:W3CDTF">2006-08-16T00:00:00Z</dcterms:created>
  <dcterms:modified xsi:type="dcterms:W3CDTF">2025-07-03T18:52:15Z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2E67610081D34387AA8BB91B0B5804B2_13</vt:lpwstr>
  </property>
  <property fmtid="{D5CDD505-2E9C-101B-9397-08002B2CF9AE}" pid="3" name="KSOProductBuildVer">
    <vt:lpwstr>1033-12.2.0.20795</vt:lpwstr>
  </property>
</Properties>
</file>